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15124113"/>
  <p:notesSz cx="6858000" cy="9144000"/>
  <p:defaultTextStyle>
    <a:defPPr>
      <a:defRPr lang="en-US"/>
    </a:defPPr>
    <a:lvl1pPr marL="0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464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927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2391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9854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7318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4782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62245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9709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70" d="100"/>
          <a:sy n="170" d="100"/>
        </p:scale>
        <p:origin x="-624" y="208"/>
      </p:cViewPr>
      <p:guideLst>
        <p:guide orient="horz" pos="4764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648" y="4698279"/>
            <a:ext cx="9085342" cy="3241882"/>
          </a:xfrm>
        </p:spPr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3296" y="8570331"/>
            <a:ext cx="7482047" cy="386505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9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7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4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2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9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4021-0425-574A-A715-F377442CB32E}" type="datetimeFigureOut">
              <a:rPr lang="en-US" smtClean="0"/>
              <a:t>9/02/17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658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4021-0425-574A-A715-F377442CB32E}" type="datetimeFigureOut">
              <a:rPr lang="en-US" smtClean="0"/>
              <a:t>9/02/17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760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59363" y="1337363"/>
            <a:ext cx="2809479" cy="28455739"/>
          </a:xfrm>
        </p:spPr>
        <p:txBody>
          <a:bodyPr vert="eaVert"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361" y="1337363"/>
            <a:ext cx="8255859" cy="28455739"/>
          </a:xfrm>
        </p:spPr>
        <p:txBody>
          <a:bodyPr vert="eaVert"/>
          <a:lstStyle/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4021-0425-574A-A715-F377442CB32E}" type="datetimeFigureOut">
              <a:rPr lang="en-US" smtClean="0"/>
              <a:t>9/02/17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862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4021-0425-574A-A715-F377442CB32E}" type="datetimeFigureOut">
              <a:rPr lang="en-US" smtClean="0"/>
              <a:t>9/02/17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38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329" y="9718644"/>
            <a:ext cx="9085342" cy="3003817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329" y="6410245"/>
            <a:ext cx="9085342" cy="330839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46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92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1239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985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731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478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6224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970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4021-0425-574A-A715-F377442CB32E}" type="datetimeFigureOut">
              <a:rPr lang="en-US" smtClean="0"/>
              <a:t>9/02/17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748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361" y="7782617"/>
            <a:ext cx="5531741" cy="22010485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5245" y="7782617"/>
            <a:ext cx="5533597" cy="22010485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4021-0425-574A-A715-F377442CB32E}" type="datetimeFigureOut">
              <a:rPr lang="en-US" smtClean="0"/>
              <a:t>9/02/17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893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2" y="605666"/>
            <a:ext cx="9619774" cy="2520686"/>
          </a:xfrm>
        </p:spPr>
        <p:txBody>
          <a:bodyPr/>
          <a:lstStyle>
            <a:lvl1pPr>
              <a:defRPr/>
            </a:lvl1pPr>
          </a:lstStyle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432" y="3385422"/>
            <a:ext cx="4722671" cy="1410883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432" y="4796304"/>
            <a:ext cx="4722671" cy="8713871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29680" y="3385422"/>
            <a:ext cx="4724526" cy="1410883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29680" y="4796304"/>
            <a:ext cx="4724526" cy="8713871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4021-0425-574A-A715-F377442CB32E}" type="datetimeFigureOut">
              <a:rPr lang="en-US" smtClean="0"/>
              <a:t>9/02/17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725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4021-0425-574A-A715-F377442CB32E}" type="datetimeFigureOut">
              <a:rPr lang="en-US" smtClean="0"/>
              <a:t>9/02/17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411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4021-0425-574A-A715-F377442CB32E}" type="datetimeFigureOut">
              <a:rPr lang="en-US" smtClean="0"/>
              <a:t>9/02/17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956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3" y="602164"/>
            <a:ext cx="3516488" cy="2562697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8960" y="602165"/>
            <a:ext cx="5975246" cy="12908011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433" y="3164862"/>
            <a:ext cx="3516488" cy="10345315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4021-0425-574A-A715-F377442CB32E}" type="datetimeFigureOut">
              <a:rPr lang="en-US" smtClean="0"/>
              <a:t>9/02/17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815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048" y="10586879"/>
            <a:ext cx="6413183" cy="124984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048" y="1351367"/>
            <a:ext cx="6413183" cy="9074468"/>
          </a:xfrm>
        </p:spPr>
        <p:txBody>
          <a:bodyPr/>
          <a:lstStyle>
            <a:lvl1pPr marL="0" indent="0">
              <a:buNone/>
              <a:defRPr sz="5200"/>
            </a:lvl1pPr>
            <a:lvl2pPr marL="737464" indent="0">
              <a:buNone/>
              <a:defRPr sz="4500"/>
            </a:lvl2pPr>
            <a:lvl3pPr marL="1474927" indent="0">
              <a:buNone/>
              <a:defRPr sz="3900"/>
            </a:lvl3pPr>
            <a:lvl4pPr marL="2212391" indent="0">
              <a:buNone/>
              <a:defRPr sz="3200"/>
            </a:lvl4pPr>
            <a:lvl5pPr marL="2949854" indent="0">
              <a:buNone/>
              <a:defRPr sz="3200"/>
            </a:lvl5pPr>
            <a:lvl6pPr marL="3687318" indent="0">
              <a:buNone/>
              <a:defRPr sz="3200"/>
            </a:lvl6pPr>
            <a:lvl7pPr marL="4424782" indent="0">
              <a:buNone/>
              <a:defRPr sz="3200"/>
            </a:lvl7pPr>
            <a:lvl8pPr marL="5162245" indent="0">
              <a:buNone/>
              <a:defRPr sz="3200"/>
            </a:lvl8pPr>
            <a:lvl9pPr marL="5899709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048" y="11836720"/>
            <a:ext cx="6413183" cy="1774982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lang="nl-B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4021-0425-574A-A715-F377442CB32E}" type="datetimeFigureOut">
              <a:rPr lang="en-US" smtClean="0"/>
              <a:t>9/02/17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451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432" y="605666"/>
            <a:ext cx="9619774" cy="2520686"/>
          </a:xfrm>
          <a:prstGeom prst="rect">
            <a:avLst/>
          </a:prstGeom>
        </p:spPr>
        <p:txBody>
          <a:bodyPr vert="horz" lIns="147493" tIns="73746" rIns="147493" bIns="73746" rtlCol="0" anchor="ctr">
            <a:normAutofit/>
          </a:bodyPr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432" y="3528961"/>
            <a:ext cx="9619774" cy="9981215"/>
          </a:xfrm>
          <a:prstGeom prst="rect">
            <a:avLst/>
          </a:prstGeom>
        </p:spPr>
        <p:txBody>
          <a:bodyPr vert="horz" lIns="147493" tIns="73746" rIns="147493" bIns="73746" rtlCol="0">
            <a:normAutofit/>
          </a:bodyPr>
          <a:lstStyle/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432" y="14017813"/>
            <a:ext cx="2494016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24021-0425-574A-A715-F377442CB32E}" type="datetimeFigureOut">
              <a:rPr lang="en-US" smtClean="0"/>
              <a:t>9/02/17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1952" y="14017813"/>
            <a:ext cx="3384735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0190" y="14017813"/>
            <a:ext cx="2494016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8FF8E-B3EA-A343-B866-C98301F9F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696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7464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098" indent="-553098" algn="l" defTabSz="737464" rtl="0" eaLnBrk="1" latinLnBrk="0" hangingPunct="1">
        <a:spcBef>
          <a:spcPct val="20000"/>
        </a:spcBef>
        <a:buFont typeface="Arial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378" indent="-460915" algn="l" defTabSz="737464" rtl="0" eaLnBrk="1" latinLnBrk="0" hangingPunct="1">
        <a:spcBef>
          <a:spcPct val="20000"/>
        </a:spcBef>
        <a:buFont typeface="Arial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659" indent="-368732" algn="l" defTabSz="737464" rtl="0" eaLnBrk="1" latinLnBrk="0" hangingPunct="1">
        <a:spcBef>
          <a:spcPct val="20000"/>
        </a:spcBef>
        <a:buFont typeface="Arial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123" indent="-368732" algn="l" defTabSz="737464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586" indent="-368732" algn="l" defTabSz="737464" rtl="0" eaLnBrk="1" latinLnBrk="0" hangingPunct="1">
        <a:spcBef>
          <a:spcPct val="20000"/>
        </a:spcBef>
        <a:buFont typeface="Arial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050" indent="-368732" algn="l" defTabSz="73746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3513" indent="-368732" algn="l" defTabSz="73746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0977" indent="-368732" algn="l" defTabSz="73746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8441" indent="-368732" algn="l" defTabSz="73746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464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927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391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9854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318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4782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245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9709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6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0447" y="514149"/>
            <a:ext cx="3519659" cy="543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Tool 6 : Business Plan</a:t>
            </a:r>
            <a:endParaRPr lang="en-US" sz="4400" dirty="0"/>
          </a:p>
        </p:txBody>
      </p:sp>
      <p:sp>
        <p:nvSpPr>
          <p:cNvPr id="5" name="Rectangle 4"/>
          <p:cNvSpPr/>
          <p:nvPr/>
        </p:nvSpPr>
        <p:spPr>
          <a:xfrm>
            <a:off x="6736014" y="1253017"/>
            <a:ext cx="3283262" cy="11008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1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Carry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out a health check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2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Communication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with friends and relatives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3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Join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one or more groups (Combating isolation)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4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Draw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up a 12 month action plan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5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 Personal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budgeting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6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Make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time for "Quality breaks" (pleasure, recuperation,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comfort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)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7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Share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information with employees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8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Engage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with partners and shareholders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9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Redundancies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/temporary redundancy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10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Draw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up a 3-month action plan 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11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Restructure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the product range/services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12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Take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action to win back client loyalty. Stimulate demand.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Restore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confidence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13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Reissue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quotations that were not accepted/enquiries that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did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not convert to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sales</a:t>
            </a:r>
            <a:b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endParaRPr lang="en-US" sz="1400" baseline="30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14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  Increase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sales in the shopping basket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15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Attempt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to sell the business/operation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16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Online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visibility</a:t>
            </a:r>
          </a:p>
          <a:p>
            <a:r>
              <a:rPr lang="fr-FR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17</a:t>
            </a:r>
            <a:r>
              <a:rPr lang="fr-FR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 Optimise </a:t>
            </a:r>
            <a:r>
              <a:rPr lang="fr-FR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production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18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Cut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unnecessary costs 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19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Improve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distribution arrangements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20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Review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accounting procedures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21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Setting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the Budget 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22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Monitor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the profitability/viability of the company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23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Take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stock of outstanding payments 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24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Cash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generating activities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25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Negotiate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with the authorities 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26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Negotiate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with suppliers 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27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Draw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up (objective) crisis indicators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28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Strengthen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relations with accounting professionals and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other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advisers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29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Check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official paperwork</a:t>
            </a:r>
          </a:p>
          <a:p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30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r>
              <a:rPr lang="en-US" sz="1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400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Protect </a:t>
            </a:r>
            <a:r>
              <a:rPr lang="en-US" sz="1400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assets</a:t>
            </a:r>
          </a:p>
          <a:p>
            <a:r>
              <a:rPr lang="en-US" sz="1400" baseline="30000" dirty="0"/>
              <a:t>31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en-US" sz="1400" baseline="30000" dirty="0" smtClean="0"/>
              <a:t>Review </a:t>
            </a:r>
            <a:r>
              <a:rPr lang="en-US" sz="1400" baseline="30000" dirty="0"/>
              <a:t>the business plan with employees</a:t>
            </a:r>
          </a:p>
          <a:p>
            <a:r>
              <a:rPr lang="en-US" sz="1400" baseline="30000" dirty="0"/>
              <a:t>32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en-US" sz="1400" baseline="30000" dirty="0" err="1" smtClean="0"/>
              <a:t>Analyse</a:t>
            </a:r>
            <a:r>
              <a:rPr lang="en-US" sz="1400" baseline="30000" dirty="0" smtClean="0"/>
              <a:t> </a:t>
            </a:r>
            <a:r>
              <a:rPr lang="en-US" sz="1400" baseline="30000" dirty="0"/>
              <a:t>the business environment</a:t>
            </a:r>
          </a:p>
          <a:p>
            <a:r>
              <a:rPr lang="en-US" sz="1400" baseline="30000" dirty="0"/>
              <a:t>33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en-US" sz="1400" baseline="30000" dirty="0" smtClean="0"/>
              <a:t>Engage </a:t>
            </a:r>
            <a:r>
              <a:rPr lang="en-US" sz="1400" baseline="30000" dirty="0"/>
              <a:t>with employees </a:t>
            </a:r>
          </a:p>
          <a:p>
            <a:r>
              <a:rPr lang="en-US" sz="1400" baseline="30000" dirty="0"/>
              <a:t>34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en-US" sz="1400" baseline="30000" dirty="0" smtClean="0"/>
              <a:t>Update </a:t>
            </a:r>
            <a:r>
              <a:rPr lang="en-US" sz="1400" baseline="30000" dirty="0"/>
              <a:t>the business model</a:t>
            </a:r>
          </a:p>
          <a:p>
            <a:r>
              <a:rPr lang="en-US" sz="1400" baseline="30000" dirty="0"/>
              <a:t>35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en-US" sz="1400" baseline="30000" dirty="0" smtClean="0"/>
              <a:t>Define </a:t>
            </a:r>
            <a:r>
              <a:rPr lang="en-US" sz="1400" baseline="30000" dirty="0"/>
              <a:t>the strategy, business plan and objectives. </a:t>
            </a:r>
          </a:p>
          <a:p>
            <a:r>
              <a:rPr lang="en-US" sz="1400" baseline="30000" dirty="0" smtClean="0"/>
              <a:t>36. Develop the value proposition for current and future clients</a:t>
            </a:r>
          </a:p>
          <a:p>
            <a:r>
              <a:rPr lang="en-US" sz="1400" baseline="30000" dirty="0" smtClean="0"/>
              <a:t>37.</a:t>
            </a:r>
            <a:r>
              <a:rPr lang="en-US" sz="1400" dirty="0" smtClean="0"/>
              <a:t> </a:t>
            </a:r>
            <a:r>
              <a:rPr lang="en-US" sz="1400" baseline="30000" dirty="0" smtClean="0"/>
              <a:t>Develop </a:t>
            </a:r>
            <a:r>
              <a:rPr lang="en-US" sz="1400" baseline="30000" dirty="0"/>
              <a:t>and/or stimulate communities </a:t>
            </a:r>
          </a:p>
          <a:p>
            <a:r>
              <a:rPr lang="en-US" sz="1400" baseline="30000" dirty="0"/>
              <a:t>38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en-US" sz="1400" baseline="30000" dirty="0" smtClean="0"/>
              <a:t>Review and facilitate understanding of the value proposition  </a:t>
            </a:r>
            <a:endParaRPr lang="en-US" sz="1400" baseline="30000" dirty="0"/>
          </a:p>
          <a:p>
            <a:r>
              <a:rPr lang="en-US" sz="1400" baseline="30000" dirty="0"/>
              <a:t>39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en-US" sz="1400" baseline="30000" dirty="0" smtClean="0"/>
              <a:t>Improve </a:t>
            </a:r>
            <a:r>
              <a:rPr lang="en-US" sz="1400" baseline="30000" dirty="0"/>
              <a:t>external communication </a:t>
            </a:r>
          </a:p>
          <a:p>
            <a:r>
              <a:rPr lang="en-US" sz="1400" baseline="30000" dirty="0"/>
              <a:t>40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en-US" sz="1400" baseline="30000" dirty="0" smtClean="0"/>
              <a:t>Test </a:t>
            </a:r>
            <a:r>
              <a:rPr lang="en-US" sz="1400" baseline="30000" dirty="0"/>
              <a:t>new ideas</a:t>
            </a:r>
          </a:p>
          <a:p>
            <a:r>
              <a:rPr lang="en-US" sz="1400" baseline="30000" dirty="0"/>
              <a:t>41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en-US" sz="1400" baseline="30000" dirty="0" smtClean="0"/>
              <a:t>Evaluate </a:t>
            </a:r>
            <a:r>
              <a:rPr lang="en-US" sz="1400" baseline="30000" dirty="0"/>
              <a:t>action taken</a:t>
            </a:r>
          </a:p>
          <a:p>
            <a:r>
              <a:rPr lang="en-US" sz="1400" baseline="30000" dirty="0"/>
              <a:t>42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en-US" sz="1400" baseline="30000" dirty="0" smtClean="0"/>
              <a:t>Monitor </a:t>
            </a:r>
            <a:r>
              <a:rPr lang="en-US" sz="1400" baseline="30000" dirty="0"/>
              <a:t>market developments</a:t>
            </a:r>
          </a:p>
          <a:p>
            <a:r>
              <a:rPr lang="en-US" sz="1400" baseline="30000" dirty="0"/>
              <a:t>43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en-US" sz="1400" baseline="30000" dirty="0" smtClean="0"/>
              <a:t>Get </a:t>
            </a:r>
            <a:r>
              <a:rPr lang="en-US" sz="1400" baseline="30000" dirty="0"/>
              <a:t>an overview of your market</a:t>
            </a:r>
          </a:p>
          <a:p>
            <a:r>
              <a:rPr lang="en-US" sz="1400" baseline="30000" dirty="0" smtClean="0"/>
              <a:t>44. Strengthen </a:t>
            </a:r>
            <a:r>
              <a:rPr lang="en-US" sz="1400" baseline="30000" dirty="0" err="1"/>
              <a:t>organisational</a:t>
            </a:r>
            <a:r>
              <a:rPr lang="en-US" sz="1400" baseline="30000" dirty="0"/>
              <a:t> processes</a:t>
            </a:r>
          </a:p>
          <a:p>
            <a:r>
              <a:rPr lang="fr-FR" sz="1400" baseline="30000" dirty="0"/>
              <a:t>45</a:t>
            </a:r>
            <a:r>
              <a:rPr lang="fr-FR" sz="1400" baseline="30000" dirty="0" smtClean="0"/>
              <a:t>.</a:t>
            </a:r>
            <a:r>
              <a:rPr lang="fr-FR" sz="1400" dirty="0" smtClean="0"/>
              <a:t> </a:t>
            </a:r>
            <a:r>
              <a:rPr lang="fr-FR" sz="1400" baseline="30000" dirty="0" smtClean="0"/>
              <a:t>Analyse </a:t>
            </a:r>
            <a:r>
              <a:rPr lang="fr-FR" sz="1400" baseline="30000" dirty="0"/>
              <a:t>distribution circuits</a:t>
            </a:r>
          </a:p>
          <a:p>
            <a:r>
              <a:rPr lang="en-US" sz="1400" baseline="30000" dirty="0"/>
              <a:t>46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en-US" sz="1400" baseline="30000" dirty="0" err="1" smtClean="0"/>
              <a:t>Optimise</a:t>
            </a:r>
            <a:r>
              <a:rPr lang="en-US" sz="1400" baseline="30000" dirty="0" smtClean="0"/>
              <a:t> </a:t>
            </a:r>
            <a:r>
              <a:rPr lang="en-US" sz="1400" baseline="30000" dirty="0"/>
              <a:t>the working environment </a:t>
            </a:r>
          </a:p>
          <a:p>
            <a:r>
              <a:rPr lang="en-US" sz="1400" baseline="30000" dirty="0"/>
              <a:t>47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en-US" sz="1400" baseline="30000" dirty="0" smtClean="0"/>
              <a:t>Define </a:t>
            </a:r>
            <a:r>
              <a:rPr lang="en-US" sz="1400" baseline="30000" dirty="0"/>
              <a:t>and use success indicators. </a:t>
            </a:r>
          </a:p>
          <a:p>
            <a:r>
              <a:rPr lang="en-US" sz="1400" baseline="30000" dirty="0"/>
              <a:t>48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en-US" sz="1400" baseline="30000" dirty="0" smtClean="0"/>
              <a:t>Consolidate </a:t>
            </a:r>
            <a:r>
              <a:rPr lang="en-US" sz="1400" baseline="30000" dirty="0"/>
              <a:t>financial resources</a:t>
            </a:r>
          </a:p>
          <a:p>
            <a:r>
              <a:rPr lang="en-US" sz="1400" baseline="30000" dirty="0"/>
              <a:t>49</a:t>
            </a:r>
            <a:r>
              <a:rPr lang="en-US" sz="1400" baseline="30000" dirty="0" smtClean="0"/>
              <a:t>.</a:t>
            </a:r>
            <a:r>
              <a:rPr lang="en-US" sz="1400" dirty="0" smtClean="0"/>
              <a:t> </a:t>
            </a:r>
            <a:r>
              <a:rPr lang="en-US" sz="1400" baseline="30000" dirty="0" smtClean="0"/>
              <a:t>Reduce </a:t>
            </a:r>
            <a:r>
              <a:rPr lang="en-US" sz="1400" baseline="30000" dirty="0"/>
              <a:t>paper </a:t>
            </a:r>
          </a:p>
        </p:txBody>
      </p:sp>
      <p:sp>
        <p:nvSpPr>
          <p:cNvPr id="6" name="Rectangle 5"/>
          <p:cNvSpPr/>
          <p:nvPr/>
        </p:nvSpPr>
        <p:spPr>
          <a:xfrm>
            <a:off x="6054958" y="1020407"/>
            <a:ext cx="5565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1200" baseline="30000" dirty="0">
                <a:solidFill>
                  <a:srgbClr val="FF0000"/>
                </a:solidFill>
              </a:rPr>
              <a:t>• Urgent</a:t>
            </a:r>
          </a:p>
        </p:txBody>
      </p:sp>
      <p:pic>
        <p:nvPicPr>
          <p:cNvPr id="22" name="Picture 21" descr="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6381" y="245162"/>
            <a:ext cx="1161134" cy="1078765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436903" y="14601405"/>
            <a:ext cx="42530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aseline="30000" dirty="0"/>
              <a:t>This publication has been produced with the financial support of the Justice </a:t>
            </a:r>
            <a:r>
              <a:rPr lang="en-US" sz="900" baseline="30000" dirty="0" err="1"/>
              <a:t>Programme</a:t>
            </a:r>
            <a:r>
              <a:rPr lang="en-US" sz="900" baseline="30000" dirty="0"/>
              <a:t> of the European Union. The contents of this publication are the sole responsibility </a:t>
            </a:r>
            <a:r>
              <a:rPr lang="en-US" sz="900" baseline="30000" dirty="0" smtClean="0"/>
              <a:t>of </a:t>
            </a:r>
            <a:r>
              <a:rPr lang="en-US" sz="900" baseline="30000" dirty="0"/>
              <a:t>the PRE-SOLVE consortium and can in no way be taken to reflect the views of the European Commission.</a:t>
            </a:r>
          </a:p>
        </p:txBody>
      </p:sp>
      <p:pic>
        <p:nvPicPr>
          <p:cNvPr id="24" name="Picture 23" descr="europ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860" y="14386268"/>
            <a:ext cx="831866" cy="578313"/>
          </a:xfrm>
          <a:prstGeom prst="rect">
            <a:avLst/>
          </a:prstGeom>
        </p:spPr>
      </p:pic>
      <p:pic>
        <p:nvPicPr>
          <p:cNvPr id="25" name="Picture 24" descr="Ced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6948" y="14304526"/>
            <a:ext cx="676334" cy="660055"/>
          </a:xfrm>
          <a:prstGeom prst="rect">
            <a:avLst/>
          </a:prstGeom>
        </p:spPr>
      </p:pic>
      <p:pic>
        <p:nvPicPr>
          <p:cNvPr id="26" name="Picture 25" descr="beci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7911" y="14479508"/>
            <a:ext cx="852871" cy="483587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5941503" y="14401351"/>
            <a:ext cx="10303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baseline="30000" dirty="0"/>
              <a:t>Co-funded by the </a:t>
            </a:r>
            <a:br>
              <a:rPr lang="en-US" sz="800" b="1" baseline="30000" dirty="0"/>
            </a:br>
            <a:r>
              <a:rPr lang="en-US" sz="800" b="1" baseline="30000" dirty="0" err="1" smtClean="0"/>
              <a:t>JusticeProgramme</a:t>
            </a:r>
            <a:r>
              <a:rPr lang="en-US" sz="800" b="1" baseline="30000" dirty="0" smtClean="0"/>
              <a:t> </a:t>
            </a:r>
          </a:p>
          <a:p>
            <a:r>
              <a:rPr lang="en-US" sz="800" b="1" baseline="30000" dirty="0" smtClean="0"/>
              <a:t>of </a:t>
            </a:r>
            <a:r>
              <a:rPr lang="en-US" sz="800" b="1" baseline="30000" dirty="0"/>
              <a:t>the European </a:t>
            </a:r>
            <a:r>
              <a:rPr lang="en-US" sz="800" b="1" baseline="30000" dirty="0" smtClean="0"/>
              <a:t>Union</a:t>
            </a:r>
            <a:endParaRPr lang="en-US" sz="800" b="1" baseline="30000" dirty="0"/>
          </a:p>
        </p:txBody>
      </p:sp>
      <p:pic>
        <p:nvPicPr>
          <p:cNvPr id="28" name="Picture 27" descr="Logo_EUROCHAMBRES_colour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793" y="14549955"/>
            <a:ext cx="1215946" cy="309162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6971862" y="14396221"/>
            <a:ext cx="730193" cy="1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baseline="30000" dirty="0" smtClean="0"/>
              <a:t>Coordinated by             </a:t>
            </a:r>
            <a:endParaRPr lang="en-US" sz="800" b="1" baseline="30000" dirty="0"/>
          </a:p>
        </p:txBody>
      </p:sp>
      <p:sp>
        <p:nvSpPr>
          <p:cNvPr id="30" name="Rectangle 29"/>
          <p:cNvSpPr/>
          <p:nvPr/>
        </p:nvSpPr>
        <p:spPr>
          <a:xfrm>
            <a:off x="8779875" y="14373344"/>
            <a:ext cx="1363656" cy="1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baseline="30000" dirty="0" err="1"/>
              <a:t>Developped</a:t>
            </a:r>
            <a:r>
              <a:rPr lang="en-US" sz="800" b="1" baseline="30000" dirty="0"/>
              <a:t> with the expertise of</a:t>
            </a:r>
          </a:p>
        </p:txBody>
      </p:sp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149286"/>
              </p:ext>
            </p:extLst>
          </p:nvPr>
        </p:nvGraphicFramePr>
        <p:xfrm>
          <a:off x="440269" y="1253017"/>
          <a:ext cx="6171252" cy="714408"/>
        </p:xfrm>
        <a:graphic>
          <a:graphicData uri="http://schemas.openxmlformats.org/drawingml/2006/table">
            <a:tbl>
              <a:tblPr/>
              <a:tblGrid>
                <a:gridCol w="6171252"/>
              </a:tblGrid>
              <a:tr h="714408">
                <a:tc>
                  <a:txBody>
                    <a:bodyPr/>
                    <a:lstStyle/>
                    <a:p>
                      <a:r>
                        <a:rPr lang="it-IT" baseline="30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Vision</a:t>
                      </a:r>
                    </a:p>
                    <a:p>
                      <a:r>
                        <a:rPr lang="de-DE" baseline="30000" dirty="0" smtClean="0">
                          <a:solidFill>
                            <a:srgbClr val="FF0000"/>
                          </a:solidFill>
                        </a:rPr>
                        <a:t>4-10-</a:t>
                      </a:r>
                      <a:r>
                        <a:rPr lang="de-DE" baseline="30000" dirty="0" smtClean="0">
                          <a:solidFill>
                            <a:schemeClr val="tx1"/>
                          </a:solidFill>
                        </a:rPr>
                        <a:t>34-47</a:t>
                      </a:r>
                      <a:endParaRPr lang="de-DE" baseline="30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558ED5"/>
                      </a:solidFill>
                      <a:prstDash val="solid"/>
                    </a:lnL>
                    <a:lnR w="12700" cmpd="sng">
                      <a:solidFill>
                        <a:srgbClr val="558ED5"/>
                      </a:solidFill>
                      <a:prstDash val="solid"/>
                    </a:lnR>
                    <a:lnT w="12700" cmpd="sng">
                      <a:solidFill>
                        <a:srgbClr val="558ED5"/>
                      </a:solidFill>
                      <a:prstDash val="solid"/>
                    </a:lnT>
                    <a:lnB w="12700" cmpd="sng">
                      <a:solidFill>
                        <a:srgbClr val="558ED5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059575"/>
              </p:ext>
            </p:extLst>
          </p:nvPr>
        </p:nvGraphicFramePr>
        <p:xfrm>
          <a:off x="436902" y="2119825"/>
          <a:ext cx="876797" cy="1861974"/>
        </p:xfrm>
        <a:graphic>
          <a:graphicData uri="http://schemas.openxmlformats.org/drawingml/2006/table">
            <a:tbl>
              <a:tblPr/>
              <a:tblGrid>
                <a:gridCol w="876797"/>
              </a:tblGrid>
              <a:tr h="1861974">
                <a:tc>
                  <a:txBody>
                    <a:bodyPr/>
                    <a:lstStyle/>
                    <a:p>
                      <a:r>
                        <a:rPr lang="en-US" sz="1500" baseline="30000" dirty="0" smtClean="0">
                          <a:solidFill>
                            <a:srgbClr val="77933C"/>
                          </a:solidFill>
                        </a:rPr>
                        <a:t>People</a:t>
                      </a:r>
                    </a:p>
                    <a:p>
                      <a:r>
                        <a:rPr lang="fr-FR" sz="1500" baseline="30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Entrepreneur</a:t>
                      </a:r>
                    </a:p>
                    <a:p>
                      <a:r>
                        <a:rPr lang="pt-BR" sz="1500" baseline="30000" dirty="0" smtClean="0">
                          <a:solidFill>
                            <a:srgbClr val="FF0000"/>
                          </a:solidFill>
                        </a:rPr>
                        <a:t>1-2-3-4-5-6</a:t>
                      </a:r>
                      <a:endParaRPr lang="pt-BR" sz="1500" baseline="300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US" sz="1500" baseline="30000" dirty="0" smtClean="0"/>
                    </a:p>
                    <a:p>
                      <a:r>
                        <a:rPr lang="it-IT" sz="1500" baseline="30000" dirty="0" err="1" smtClean="0">
                          <a:solidFill>
                            <a:srgbClr val="77933C"/>
                          </a:solidFill>
                        </a:rPr>
                        <a:t>Associates</a:t>
                      </a:r>
                      <a:r>
                        <a:rPr lang="it-IT" sz="1500" baseline="30000" dirty="0" smtClean="0">
                          <a:solidFill>
                            <a:srgbClr val="77933C"/>
                          </a:solidFill>
                        </a:rPr>
                        <a:t> </a:t>
                      </a:r>
                    </a:p>
                    <a:p>
                      <a:r>
                        <a:rPr lang="en-US" sz="1500" baseline="300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r>
                        <a:rPr lang="en-US" sz="1500" baseline="30000" dirty="0" smtClean="0">
                          <a:solidFill>
                            <a:srgbClr val="FF0000"/>
                          </a:solidFill>
                        </a:rPr>
                        <a:t/>
                      </a:r>
                      <a:br>
                        <a:rPr lang="en-US" sz="1500" baseline="30000" dirty="0" smtClean="0">
                          <a:solidFill>
                            <a:srgbClr val="FF0000"/>
                          </a:solidFill>
                        </a:rPr>
                      </a:br>
                      <a:endParaRPr lang="en-US" sz="1500" baseline="300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1500" baseline="30000" dirty="0" smtClean="0">
                          <a:solidFill>
                            <a:srgbClr val="77933C"/>
                          </a:solidFill>
                        </a:rPr>
                        <a:t>Team</a:t>
                      </a:r>
                    </a:p>
                    <a:p>
                      <a:r>
                        <a:rPr lang="fi-FI" sz="1500" baseline="30000" dirty="0" smtClean="0">
                          <a:solidFill>
                            <a:srgbClr val="FF0000"/>
                          </a:solidFill>
                        </a:rPr>
                        <a:t>7-9-</a:t>
                      </a:r>
                      <a:r>
                        <a:rPr lang="fi-FI" sz="1500" baseline="30000" dirty="0" smtClean="0">
                          <a:solidFill>
                            <a:schemeClr val="tx1"/>
                          </a:solidFill>
                        </a:rPr>
                        <a:t>31-74-33-46</a:t>
                      </a:r>
                      <a:endParaRPr lang="fi-FI" sz="1500" baseline="30000" dirty="0" smtClean="0"/>
                    </a:p>
                  </a:txBody>
                  <a:tcPr>
                    <a:lnL w="12700" cmpd="sng">
                      <a:solidFill>
                        <a:srgbClr val="558ED5"/>
                      </a:solidFill>
                      <a:prstDash val="solid"/>
                    </a:lnL>
                    <a:lnR w="12700" cmpd="sng">
                      <a:solidFill>
                        <a:srgbClr val="558ED5"/>
                      </a:solidFill>
                      <a:prstDash val="solid"/>
                    </a:lnR>
                    <a:lnT w="12700" cmpd="sng">
                      <a:solidFill>
                        <a:srgbClr val="558ED5"/>
                      </a:solidFill>
                      <a:prstDash val="solid"/>
                    </a:lnT>
                    <a:lnB w="12700" cmpd="sng">
                      <a:solidFill>
                        <a:srgbClr val="558ED5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" name="Tab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782431"/>
              </p:ext>
            </p:extLst>
          </p:nvPr>
        </p:nvGraphicFramePr>
        <p:xfrm>
          <a:off x="1406412" y="2128476"/>
          <a:ext cx="682383" cy="1861974"/>
        </p:xfrm>
        <a:graphic>
          <a:graphicData uri="http://schemas.openxmlformats.org/drawingml/2006/table">
            <a:tbl>
              <a:tblPr/>
              <a:tblGrid>
                <a:gridCol w="682383"/>
              </a:tblGrid>
              <a:tr h="1861974">
                <a:tc>
                  <a:txBody>
                    <a:bodyPr/>
                    <a:lstStyle/>
                    <a:p>
                      <a:r>
                        <a:rPr lang="en-US" sz="1500" baseline="30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Key </a:t>
                      </a:r>
                      <a:br>
                        <a:rPr lang="en-US" sz="1500" baseline="30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</a:br>
                      <a:r>
                        <a:rPr lang="en-US" sz="1500" baseline="30000" dirty="0" smtClean="0">
                          <a:solidFill>
                            <a:srgbClr val="77933C"/>
                          </a:solidFill>
                        </a:rPr>
                        <a:t>partners</a:t>
                      </a:r>
                    </a:p>
                    <a:p>
                      <a:r>
                        <a:rPr lang="en-US" sz="1500" baseline="30000" dirty="0" smtClean="0">
                          <a:solidFill>
                            <a:srgbClr val="FF0000"/>
                          </a:solidFill>
                        </a:rPr>
                        <a:t>20-26-28</a:t>
                      </a:r>
                      <a:r>
                        <a:rPr lang="en-US" sz="1500" baseline="300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US" sz="1500" baseline="30000" dirty="0" smtClean="0"/>
                        <a:t/>
                      </a:r>
                      <a:br>
                        <a:rPr lang="en-US" sz="1500" baseline="30000" dirty="0" smtClean="0"/>
                      </a:br>
                      <a:r>
                        <a:rPr lang="en-US" sz="1500" baseline="30000" dirty="0" smtClean="0"/>
                        <a:t>32</a:t>
                      </a:r>
                      <a:endParaRPr lang="en-US" sz="1500" baseline="30000" dirty="0"/>
                    </a:p>
                  </a:txBody>
                  <a:tcPr>
                    <a:lnL w="12700" cmpd="sng">
                      <a:solidFill>
                        <a:srgbClr val="558ED5"/>
                      </a:solidFill>
                      <a:prstDash val="solid"/>
                    </a:lnL>
                    <a:lnR w="12700" cmpd="sng">
                      <a:solidFill>
                        <a:srgbClr val="558ED5"/>
                      </a:solidFill>
                      <a:prstDash val="solid"/>
                    </a:lnR>
                    <a:lnT w="12700" cmpd="sng">
                      <a:solidFill>
                        <a:srgbClr val="558ED5"/>
                      </a:solidFill>
                      <a:prstDash val="solid"/>
                    </a:lnT>
                    <a:lnB w="12700" cmpd="sng">
                      <a:solidFill>
                        <a:srgbClr val="558ED5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410780"/>
              </p:ext>
            </p:extLst>
          </p:nvPr>
        </p:nvGraphicFramePr>
        <p:xfrm>
          <a:off x="2186103" y="2119825"/>
          <a:ext cx="712508" cy="1861974"/>
        </p:xfrm>
        <a:graphic>
          <a:graphicData uri="http://schemas.openxmlformats.org/drawingml/2006/table">
            <a:tbl>
              <a:tblPr/>
              <a:tblGrid>
                <a:gridCol w="712508"/>
              </a:tblGrid>
              <a:tr h="1861974">
                <a:tc>
                  <a:txBody>
                    <a:bodyPr/>
                    <a:lstStyle/>
                    <a:p>
                      <a:r>
                        <a:rPr lang="en-US" sz="1500" baseline="30000" dirty="0" smtClean="0">
                          <a:solidFill>
                            <a:srgbClr val="77933C"/>
                          </a:solidFill>
                        </a:rPr>
                        <a:t>Key </a:t>
                      </a:r>
                      <a:br>
                        <a:rPr lang="en-US" sz="1500" baseline="30000" dirty="0" smtClean="0">
                          <a:solidFill>
                            <a:srgbClr val="77933C"/>
                          </a:solidFill>
                        </a:rPr>
                      </a:br>
                      <a:r>
                        <a:rPr lang="en-US" sz="1500" baseline="30000" dirty="0" smtClean="0">
                          <a:solidFill>
                            <a:srgbClr val="77933C"/>
                          </a:solidFill>
                        </a:rPr>
                        <a:t>activities </a:t>
                      </a:r>
                    </a:p>
                    <a:p>
                      <a:r>
                        <a:rPr lang="fr-FR" sz="1500" baseline="30000" dirty="0" smtClean="0">
                          <a:solidFill>
                            <a:srgbClr val="FF0000"/>
                          </a:solidFill>
                        </a:rPr>
                        <a:t>16-</a:t>
                      </a:r>
                      <a:r>
                        <a:rPr lang="fr-FR" sz="1500" baseline="30000" dirty="0" smtClean="0">
                          <a:solidFill>
                            <a:schemeClr val="tx1"/>
                          </a:solidFill>
                        </a:rPr>
                        <a:t>45</a:t>
                      </a:r>
                      <a:endParaRPr lang="fr-FR" sz="1500" baseline="30000" dirty="0" smtClean="0"/>
                    </a:p>
                    <a:p>
                      <a:endParaRPr lang="en-US" sz="1500" baseline="30000" dirty="0" smtClean="0"/>
                    </a:p>
                    <a:p>
                      <a:r>
                        <a:rPr lang="fr-FR" sz="1500" baseline="30000" dirty="0" smtClean="0">
                          <a:solidFill>
                            <a:srgbClr val="77933C"/>
                          </a:solidFill>
                        </a:rPr>
                        <a:t>Key </a:t>
                      </a:r>
                      <a:br>
                        <a:rPr lang="fr-FR" sz="1500" baseline="30000" dirty="0" smtClean="0">
                          <a:solidFill>
                            <a:srgbClr val="77933C"/>
                          </a:solidFill>
                        </a:rPr>
                      </a:br>
                      <a:r>
                        <a:rPr lang="fr-FR" sz="1500" baseline="30000" dirty="0" smtClean="0">
                          <a:solidFill>
                            <a:srgbClr val="77933C"/>
                          </a:solidFill>
                        </a:rPr>
                        <a:t>ressources</a:t>
                      </a:r>
                      <a:r>
                        <a:rPr lang="fr-FR" sz="1500" baseline="30000" dirty="0" smtClean="0"/>
                        <a:t> </a:t>
                      </a:r>
                    </a:p>
                    <a:p>
                      <a:r>
                        <a:rPr lang="en-US" sz="1500" baseline="30000" dirty="0" smtClean="0"/>
                        <a:t>44</a:t>
                      </a:r>
                      <a:endParaRPr lang="en-US" sz="1500" baseline="30000" dirty="0"/>
                    </a:p>
                  </a:txBody>
                  <a:tcPr>
                    <a:lnL w="12700" cmpd="sng">
                      <a:solidFill>
                        <a:srgbClr val="558ED5"/>
                      </a:solidFill>
                      <a:prstDash val="solid"/>
                    </a:lnL>
                    <a:lnR w="12700" cmpd="sng">
                      <a:solidFill>
                        <a:srgbClr val="558ED5"/>
                      </a:solidFill>
                      <a:prstDash val="solid"/>
                    </a:lnR>
                    <a:lnT w="12700" cmpd="sng">
                      <a:solidFill>
                        <a:srgbClr val="558ED5"/>
                      </a:solidFill>
                      <a:prstDash val="solid"/>
                    </a:lnT>
                    <a:lnB w="12700" cmpd="sng">
                      <a:solidFill>
                        <a:srgbClr val="558ED5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108846"/>
              </p:ext>
            </p:extLst>
          </p:nvPr>
        </p:nvGraphicFramePr>
        <p:xfrm>
          <a:off x="2991105" y="2128476"/>
          <a:ext cx="882987" cy="1861974"/>
        </p:xfrm>
        <a:graphic>
          <a:graphicData uri="http://schemas.openxmlformats.org/drawingml/2006/table">
            <a:tbl>
              <a:tblPr/>
              <a:tblGrid>
                <a:gridCol w="882987"/>
              </a:tblGrid>
              <a:tr h="1861974">
                <a:tc>
                  <a:txBody>
                    <a:bodyPr/>
                    <a:lstStyle/>
                    <a:p>
                      <a:r>
                        <a:rPr lang="en-US" sz="1500" baseline="30000" dirty="0" smtClean="0">
                          <a:solidFill>
                            <a:srgbClr val="77933C"/>
                          </a:solidFill>
                        </a:rPr>
                        <a:t>Offer </a:t>
                      </a:r>
                    </a:p>
                    <a:p>
                      <a:r>
                        <a:rPr lang="nl-NL" sz="1500" baseline="30000" dirty="0" smtClean="0">
                          <a:solidFill>
                            <a:srgbClr val="FF0000"/>
                          </a:solidFill>
                        </a:rPr>
                        <a:t>11-</a:t>
                      </a:r>
                      <a:r>
                        <a:rPr lang="nl-NL" sz="1500" baseline="30000" dirty="0" smtClean="0">
                          <a:solidFill>
                            <a:schemeClr val="tx1"/>
                          </a:solidFill>
                        </a:rPr>
                        <a:t>34-36</a:t>
                      </a:r>
                    </a:p>
                    <a:p>
                      <a:endParaRPr lang="en-US" sz="1500" baseline="30000" dirty="0" smtClean="0"/>
                    </a:p>
                    <a:p>
                      <a:r>
                        <a:rPr lang="en-US" sz="1500" baseline="30000" dirty="0" smtClean="0">
                          <a:solidFill>
                            <a:srgbClr val="77933C"/>
                          </a:solidFill>
                        </a:rPr>
                        <a:t>Competitive</a:t>
                      </a:r>
                      <a:br>
                        <a:rPr lang="en-US" sz="1500" baseline="30000" dirty="0" smtClean="0">
                          <a:solidFill>
                            <a:srgbClr val="77933C"/>
                          </a:solidFill>
                        </a:rPr>
                      </a:br>
                      <a:r>
                        <a:rPr lang="en-US" sz="1500" baseline="30000" dirty="0" smtClean="0">
                          <a:solidFill>
                            <a:srgbClr val="77933C"/>
                          </a:solidFill>
                        </a:rPr>
                        <a:t>advantage</a:t>
                      </a:r>
                      <a:endParaRPr lang="en-US" sz="1500" baseline="30000" dirty="0">
                        <a:solidFill>
                          <a:srgbClr val="77933C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558ED5"/>
                      </a:solidFill>
                      <a:prstDash val="solid"/>
                    </a:lnL>
                    <a:lnR w="12700" cmpd="sng">
                      <a:solidFill>
                        <a:srgbClr val="558ED5"/>
                      </a:solidFill>
                      <a:prstDash val="solid"/>
                    </a:lnR>
                    <a:lnT w="12700" cmpd="sng">
                      <a:solidFill>
                        <a:srgbClr val="558ED5"/>
                      </a:solidFill>
                      <a:prstDash val="solid"/>
                    </a:lnT>
                    <a:lnB w="12700" cmpd="sng">
                      <a:solidFill>
                        <a:srgbClr val="558ED5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" name="Table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04623"/>
              </p:ext>
            </p:extLst>
          </p:nvPr>
        </p:nvGraphicFramePr>
        <p:xfrm>
          <a:off x="3946116" y="2128476"/>
          <a:ext cx="813213" cy="1861974"/>
        </p:xfrm>
        <a:graphic>
          <a:graphicData uri="http://schemas.openxmlformats.org/drawingml/2006/table">
            <a:tbl>
              <a:tblPr/>
              <a:tblGrid>
                <a:gridCol w="813213"/>
              </a:tblGrid>
              <a:tr h="1861974">
                <a:tc>
                  <a:txBody>
                    <a:bodyPr/>
                    <a:lstStyle/>
                    <a:p>
                      <a:r>
                        <a:rPr lang="en-US" sz="1500" baseline="30000" dirty="0" smtClean="0">
                          <a:solidFill>
                            <a:srgbClr val="77933C"/>
                          </a:solidFill>
                        </a:rPr>
                        <a:t>Customers </a:t>
                      </a:r>
                      <a:br>
                        <a:rPr lang="en-US" sz="1500" baseline="30000" dirty="0" smtClean="0">
                          <a:solidFill>
                            <a:srgbClr val="77933C"/>
                          </a:solidFill>
                        </a:rPr>
                      </a:br>
                      <a:r>
                        <a:rPr lang="en-US" sz="1500" baseline="30000" dirty="0" smtClean="0">
                          <a:solidFill>
                            <a:srgbClr val="77933C"/>
                          </a:solidFill>
                        </a:rPr>
                        <a:t>relations</a:t>
                      </a:r>
                    </a:p>
                    <a:p>
                      <a:r>
                        <a:rPr lang="nl-NL" sz="1500" baseline="30000" dirty="0" smtClean="0">
                          <a:solidFill>
                            <a:srgbClr val="FF0000"/>
                          </a:solidFill>
                        </a:rPr>
                        <a:t>16-19-</a:t>
                      </a:r>
                      <a:r>
                        <a:rPr lang="nl-NL" sz="1500" baseline="30000" dirty="0" smtClean="0">
                          <a:solidFill>
                            <a:schemeClr val="tx1"/>
                          </a:solidFill>
                        </a:rPr>
                        <a:t>37-38-39</a:t>
                      </a:r>
                      <a:endParaRPr lang="nl-NL" sz="1500" baseline="30000" dirty="0" smtClean="0"/>
                    </a:p>
                    <a:p>
                      <a:endParaRPr lang="en-US" sz="1500" baseline="30000" dirty="0" smtClean="0"/>
                    </a:p>
                    <a:p>
                      <a:r>
                        <a:rPr lang="fr-FR" sz="1500" baseline="30000" dirty="0" smtClean="0">
                          <a:solidFill>
                            <a:srgbClr val="77933C"/>
                          </a:solidFill>
                        </a:rPr>
                        <a:t>Distribution </a:t>
                      </a:r>
                      <a:r>
                        <a:rPr lang="fr-FR" sz="1500" baseline="30000" dirty="0" err="1" smtClean="0">
                          <a:solidFill>
                            <a:srgbClr val="77933C"/>
                          </a:solidFill>
                        </a:rPr>
                        <a:t>channels</a:t>
                      </a:r>
                      <a:endParaRPr lang="fr-FR" sz="1500" baseline="30000" dirty="0" smtClean="0">
                        <a:solidFill>
                          <a:srgbClr val="77933C"/>
                        </a:solidFill>
                      </a:endParaRPr>
                    </a:p>
                    <a:p>
                      <a:r>
                        <a:rPr lang="en-US" sz="1500" baseline="30000" dirty="0" smtClean="0"/>
                        <a:t>45</a:t>
                      </a:r>
                      <a:endParaRPr lang="en-US" sz="1500" baseline="30000" dirty="0" smtClean="0"/>
                    </a:p>
                  </a:txBody>
                  <a:tcPr>
                    <a:lnL w="12700" cmpd="sng">
                      <a:solidFill>
                        <a:srgbClr val="558ED5"/>
                      </a:solidFill>
                      <a:prstDash val="solid"/>
                    </a:lnL>
                    <a:lnR w="12700" cmpd="sng">
                      <a:solidFill>
                        <a:srgbClr val="558ED5"/>
                      </a:solidFill>
                      <a:prstDash val="solid"/>
                    </a:lnR>
                    <a:lnT w="12700" cmpd="sng">
                      <a:solidFill>
                        <a:srgbClr val="558ED5"/>
                      </a:solidFill>
                      <a:prstDash val="solid"/>
                    </a:lnT>
                    <a:lnB w="12700" cmpd="sng">
                      <a:solidFill>
                        <a:srgbClr val="558ED5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" name="Table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171542"/>
              </p:ext>
            </p:extLst>
          </p:nvPr>
        </p:nvGraphicFramePr>
        <p:xfrm>
          <a:off x="4850483" y="2119825"/>
          <a:ext cx="745031" cy="1861974"/>
        </p:xfrm>
        <a:graphic>
          <a:graphicData uri="http://schemas.openxmlformats.org/drawingml/2006/table">
            <a:tbl>
              <a:tblPr/>
              <a:tblGrid>
                <a:gridCol w="745031"/>
              </a:tblGrid>
              <a:tr h="1861974">
                <a:tc>
                  <a:txBody>
                    <a:bodyPr/>
                    <a:lstStyle/>
                    <a:p>
                      <a:r>
                        <a:rPr lang="en-US" sz="1500" baseline="30000" dirty="0" smtClean="0">
                          <a:solidFill>
                            <a:srgbClr val="77933C"/>
                          </a:solidFill>
                        </a:rPr>
                        <a:t>Customers </a:t>
                      </a:r>
                    </a:p>
                    <a:p>
                      <a:r>
                        <a:rPr lang="nl-NL" sz="1500" baseline="30000" dirty="0" smtClean="0">
                          <a:solidFill>
                            <a:srgbClr val="FF0000"/>
                          </a:solidFill>
                        </a:rPr>
                        <a:t>12-13-14-</a:t>
                      </a:r>
                    </a:p>
                    <a:p>
                      <a:r>
                        <a:rPr lang="nl-NL" sz="1500" baseline="30000" dirty="0" smtClean="0">
                          <a:solidFill>
                            <a:schemeClr val="tx1"/>
                          </a:solidFill>
                        </a:rPr>
                        <a:t>36</a:t>
                      </a:r>
                      <a:endParaRPr lang="nl-NL" sz="1500" baseline="30000" dirty="0"/>
                    </a:p>
                  </a:txBody>
                  <a:tcPr>
                    <a:lnL w="12700" cmpd="sng">
                      <a:solidFill>
                        <a:srgbClr val="558ED5"/>
                      </a:solidFill>
                      <a:prstDash val="solid"/>
                    </a:lnL>
                    <a:lnR w="12700" cmpd="sng">
                      <a:solidFill>
                        <a:srgbClr val="558ED5"/>
                      </a:solidFill>
                      <a:prstDash val="solid"/>
                    </a:lnR>
                    <a:lnT w="12700" cmpd="sng">
                      <a:solidFill>
                        <a:srgbClr val="558ED5"/>
                      </a:solidFill>
                      <a:prstDash val="solid"/>
                    </a:lnT>
                    <a:lnB w="12700" cmpd="sng">
                      <a:solidFill>
                        <a:srgbClr val="558ED5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9" name="Table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8604345"/>
              </p:ext>
            </p:extLst>
          </p:nvPr>
        </p:nvGraphicFramePr>
        <p:xfrm>
          <a:off x="5697464" y="2119825"/>
          <a:ext cx="914057" cy="1861974"/>
        </p:xfrm>
        <a:graphic>
          <a:graphicData uri="http://schemas.openxmlformats.org/drawingml/2006/table">
            <a:tbl>
              <a:tblPr/>
              <a:tblGrid>
                <a:gridCol w="914057"/>
              </a:tblGrid>
              <a:tr h="1861974">
                <a:tc>
                  <a:txBody>
                    <a:bodyPr/>
                    <a:lstStyle/>
                    <a:p>
                      <a:r>
                        <a:rPr lang="en-US" sz="1500" baseline="30000" dirty="0" smtClean="0">
                          <a:solidFill>
                            <a:srgbClr val="77933C"/>
                          </a:solidFill>
                        </a:rPr>
                        <a:t>Environment</a:t>
                      </a:r>
                    </a:p>
                    <a:p>
                      <a:r>
                        <a:rPr lang="pl-PL" sz="1500" baseline="30000" smtClean="0"/>
                        <a:t>42-43-45</a:t>
                      </a:r>
                      <a:endParaRPr lang="pl-PL" sz="1500" baseline="30000" dirty="0"/>
                    </a:p>
                  </a:txBody>
                  <a:tcPr>
                    <a:lnL w="12700" cmpd="sng">
                      <a:solidFill>
                        <a:srgbClr val="558ED5"/>
                      </a:solidFill>
                      <a:prstDash val="solid"/>
                    </a:lnL>
                    <a:lnR w="12700" cmpd="sng">
                      <a:solidFill>
                        <a:srgbClr val="558ED5"/>
                      </a:solidFill>
                      <a:prstDash val="solid"/>
                    </a:lnR>
                    <a:lnT w="12700" cmpd="sng">
                      <a:solidFill>
                        <a:srgbClr val="558ED5"/>
                      </a:solidFill>
                      <a:prstDash val="solid"/>
                    </a:lnT>
                    <a:lnB w="12700" cmpd="sng">
                      <a:solidFill>
                        <a:srgbClr val="558ED5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" name="Tab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720064"/>
              </p:ext>
            </p:extLst>
          </p:nvPr>
        </p:nvGraphicFramePr>
        <p:xfrm>
          <a:off x="448073" y="4153219"/>
          <a:ext cx="876797" cy="1158240"/>
        </p:xfrm>
        <a:graphic>
          <a:graphicData uri="http://schemas.openxmlformats.org/drawingml/2006/table">
            <a:tbl>
              <a:tblPr/>
              <a:tblGrid>
                <a:gridCol w="876797"/>
              </a:tblGrid>
              <a:tr h="1016396">
                <a:tc>
                  <a:txBody>
                    <a:bodyPr/>
                    <a:lstStyle/>
                    <a:p>
                      <a:r>
                        <a:rPr lang="en-US" sz="1500" baseline="300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Metrics &amp; management </a:t>
                      </a:r>
                    </a:p>
                    <a:p>
                      <a:endParaRPr lang="en-US" sz="1500" baseline="300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1500" baseline="30000" dirty="0" smtClean="0">
                          <a:solidFill>
                            <a:srgbClr val="FF0000"/>
                          </a:solidFill>
                        </a:rPr>
                        <a:t>20-21-22-23-24-25-27-29-30-</a:t>
                      </a:r>
                      <a:r>
                        <a:rPr lang="nl-BE" sz="1500" baseline="30000" dirty="0" smtClean="0">
                          <a:solidFill>
                            <a:schemeClr val="tx1"/>
                          </a:solidFill>
                        </a:rPr>
                        <a:t>34-35-40-41-44</a:t>
                      </a:r>
                      <a:endParaRPr lang="uk-UA" sz="1500" baseline="30000" dirty="0" smtClean="0"/>
                    </a:p>
                  </a:txBody>
                  <a:tcPr>
                    <a:lnL w="12700" cmpd="sng">
                      <a:solidFill>
                        <a:srgbClr val="558ED5"/>
                      </a:solidFill>
                      <a:prstDash val="solid"/>
                    </a:lnL>
                    <a:lnR w="12700" cmpd="sng">
                      <a:solidFill>
                        <a:srgbClr val="558ED5"/>
                      </a:solidFill>
                      <a:prstDash val="solid"/>
                    </a:lnR>
                    <a:lnT w="12700" cmpd="sng">
                      <a:solidFill>
                        <a:srgbClr val="558ED5"/>
                      </a:solidFill>
                      <a:prstDash val="solid"/>
                    </a:lnT>
                    <a:lnB w="12700" cmpd="sng">
                      <a:solidFill>
                        <a:srgbClr val="558ED5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1" name="Table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390568"/>
              </p:ext>
            </p:extLst>
          </p:nvPr>
        </p:nvGraphicFramePr>
        <p:xfrm>
          <a:off x="1406412" y="4153219"/>
          <a:ext cx="2467680" cy="1016396"/>
        </p:xfrm>
        <a:graphic>
          <a:graphicData uri="http://schemas.openxmlformats.org/drawingml/2006/table">
            <a:tbl>
              <a:tblPr/>
              <a:tblGrid>
                <a:gridCol w="2467680"/>
              </a:tblGrid>
              <a:tr h="1016396">
                <a:tc>
                  <a:txBody>
                    <a:bodyPr/>
                    <a:lstStyle/>
                    <a:p>
                      <a:r>
                        <a:rPr lang="en-US" sz="1500" baseline="30000" dirty="0" smtClean="0">
                          <a:solidFill>
                            <a:srgbClr val="77933C"/>
                          </a:solidFill>
                        </a:rPr>
                        <a:t>Costs </a:t>
                      </a:r>
                    </a:p>
                    <a:p>
                      <a:endParaRPr lang="en-US" sz="1500" baseline="300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1500" baseline="30000" dirty="0" smtClean="0">
                          <a:solidFill>
                            <a:srgbClr val="FF0000"/>
                          </a:solidFill>
                        </a:rPr>
                        <a:t>17-18-</a:t>
                      </a:r>
                      <a:r>
                        <a:rPr lang="en-US" sz="1500" baseline="30000" dirty="0" smtClean="0">
                          <a:solidFill>
                            <a:schemeClr val="tx1"/>
                          </a:solidFill>
                        </a:rPr>
                        <a:t>487-49</a:t>
                      </a:r>
                      <a:endParaRPr lang="en-US" sz="1500" baseline="30000" dirty="0"/>
                    </a:p>
                  </a:txBody>
                  <a:tcPr>
                    <a:lnL w="12700" cmpd="sng">
                      <a:solidFill>
                        <a:srgbClr val="558ED5"/>
                      </a:solidFill>
                      <a:prstDash val="solid"/>
                    </a:lnL>
                    <a:lnR w="12700" cmpd="sng">
                      <a:solidFill>
                        <a:srgbClr val="558ED5"/>
                      </a:solidFill>
                      <a:prstDash val="solid"/>
                    </a:lnR>
                    <a:lnT w="12700" cmpd="sng">
                      <a:solidFill>
                        <a:srgbClr val="558ED5"/>
                      </a:solidFill>
                      <a:prstDash val="solid"/>
                    </a:lnT>
                    <a:lnB w="12700" cmpd="sng">
                      <a:solidFill>
                        <a:srgbClr val="558ED5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2" name="Table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5280603"/>
              </p:ext>
            </p:extLst>
          </p:nvPr>
        </p:nvGraphicFramePr>
        <p:xfrm>
          <a:off x="3954019" y="4153219"/>
          <a:ext cx="2657501" cy="1016396"/>
        </p:xfrm>
        <a:graphic>
          <a:graphicData uri="http://schemas.openxmlformats.org/drawingml/2006/table">
            <a:tbl>
              <a:tblPr/>
              <a:tblGrid>
                <a:gridCol w="2657501"/>
              </a:tblGrid>
              <a:tr h="1016396">
                <a:tc>
                  <a:txBody>
                    <a:bodyPr/>
                    <a:lstStyle/>
                    <a:p>
                      <a:r>
                        <a:rPr lang="fr-FR" sz="1500" baseline="30000" dirty="0" smtClean="0">
                          <a:solidFill>
                            <a:srgbClr val="77933C"/>
                          </a:solidFill>
                        </a:rPr>
                        <a:t>Revenue</a:t>
                      </a:r>
                    </a:p>
                    <a:p>
                      <a:endParaRPr lang="en-US" sz="1500" baseline="300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1500" baseline="30000" dirty="0" smtClean="0">
                          <a:solidFill>
                            <a:srgbClr val="FF0000"/>
                          </a:solidFill>
                        </a:rPr>
                        <a:t>11-15</a:t>
                      </a:r>
                      <a:endParaRPr lang="en-US" sz="1500" baseline="300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US" sz="1500" dirty="0"/>
                    </a:p>
                  </a:txBody>
                  <a:tcPr>
                    <a:lnL w="12700" cmpd="sng">
                      <a:solidFill>
                        <a:srgbClr val="558ED5"/>
                      </a:solidFill>
                      <a:prstDash val="solid"/>
                    </a:lnL>
                    <a:lnR w="12700" cmpd="sng">
                      <a:solidFill>
                        <a:srgbClr val="558ED5"/>
                      </a:solidFill>
                      <a:prstDash val="solid"/>
                    </a:lnR>
                    <a:lnT w="12700" cmpd="sng">
                      <a:solidFill>
                        <a:srgbClr val="558ED5"/>
                      </a:solidFill>
                      <a:prstDash val="solid"/>
                    </a:lnT>
                    <a:lnB w="12700" cmpd="sng">
                      <a:solidFill>
                        <a:srgbClr val="558ED5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412895"/>
              </p:ext>
            </p:extLst>
          </p:nvPr>
        </p:nvGraphicFramePr>
        <p:xfrm>
          <a:off x="567605" y="5632788"/>
          <a:ext cx="5754315" cy="27412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9893"/>
                <a:gridCol w="1766249"/>
                <a:gridCol w="208280"/>
                <a:gridCol w="1889893"/>
              </a:tblGrid>
              <a:tr h="1200578">
                <a:tc>
                  <a:txBody>
                    <a:bodyPr/>
                    <a:lstStyle/>
                    <a:p>
                      <a:r>
                        <a:rPr lang="ro-RO" baseline="30000" dirty="0" smtClean="0">
                          <a:solidFill>
                            <a:schemeClr val="tx1"/>
                          </a:solidFill>
                        </a:rPr>
                        <a:t>Urgent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baseline="30000" dirty="0" err="1" smtClean="0">
                          <a:solidFill>
                            <a:srgbClr val="000000"/>
                          </a:solidFill>
                        </a:rPr>
                        <a:t>Indicators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aseline="30000" dirty="0" smtClean="0">
                          <a:solidFill>
                            <a:srgbClr val="000000"/>
                          </a:solidFill>
                        </a:rPr>
                        <a:t>Expiry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40655">
                <a:tc>
                  <a:txBody>
                    <a:bodyPr/>
                    <a:lstStyle/>
                    <a:p>
                      <a:pPr marL="0" marR="0" indent="0" algn="l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baseline="30000" dirty="0" smtClean="0"/>
                        <a:t>Non  </a:t>
                      </a:r>
                      <a:r>
                        <a:rPr lang="it-IT" baseline="30000" dirty="0" err="1" smtClean="0"/>
                        <a:t>urgent</a:t>
                      </a:r>
                      <a:endParaRPr lang="it-IT" baseline="30000" dirty="0" smtClean="0"/>
                    </a:p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rgbClr val="4F6228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76923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284</Words>
  <Application>Microsoft Macintosh PowerPoint</Application>
  <PresentationFormat>Custom</PresentationFormat>
  <Paragraphs>100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ESAPV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guillaume ancion</dc:creator>
  <cp:lastModifiedBy>guillaume ancion</cp:lastModifiedBy>
  <cp:revision>4</cp:revision>
  <dcterms:created xsi:type="dcterms:W3CDTF">2017-02-01T00:43:25Z</dcterms:created>
  <dcterms:modified xsi:type="dcterms:W3CDTF">2017-02-09T15:03:39Z</dcterms:modified>
</cp:coreProperties>
</file>